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1" r:id="rId5"/>
    <p:sldId id="257" r:id="rId6"/>
    <p:sldId id="352" r:id="rId7"/>
    <p:sldId id="357" r:id="rId8"/>
    <p:sldId id="349" r:id="rId9"/>
    <p:sldId id="273" r:id="rId10"/>
    <p:sldId id="268" r:id="rId11"/>
    <p:sldId id="348" r:id="rId12"/>
    <p:sldId id="265" r:id="rId13"/>
    <p:sldId id="271" r:id="rId14"/>
    <p:sldId id="278" r:id="rId15"/>
    <p:sldId id="277" r:id="rId16"/>
    <p:sldId id="276" r:id="rId17"/>
    <p:sldId id="347" r:id="rId18"/>
    <p:sldId id="342" r:id="rId19"/>
    <p:sldId id="346" r:id="rId20"/>
    <p:sldId id="266" r:id="rId21"/>
    <p:sldId id="270" r:id="rId22"/>
    <p:sldId id="353" r:id="rId23"/>
    <p:sldId id="356" r:id="rId24"/>
    <p:sldId id="354" r:id="rId25"/>
    <p:sldId id="279" r:id="rId26"/>
    <p:sldId id="260" r:id="rId27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CC0"/>
    <a:srgbClr val="CCC316"/>
    <a:srgbClr val="989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020C00-20AB-474A-9588-A16E2C4DF6E7}" v="33" dt="2025-03-28T13:07:15.6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50"/>
    <p:restoredTop sz="94633"/>
  </p:normalViewPr>
  <p:slideViewPr>
    <p:cSldViewPr snapToGrid="0" snapToObjects="1">
      <p:cViewPr varScale="1">
        <p:scale>
          <a:sx n="171" d="100"/>
          <a:sy n="171" d="100"/>
        </p:scale>
        <p:origin x="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DBED0-C11F-444B-9F02-AE97208C2C30}" type="datetimeFigureOut">
              <a:rPr lang="en-US" smtClean="0"/>
              <a:t>3/31/25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89660-3DEF-BC41-9D56-BE3078787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mailto:residencelife@northampton.edu" TargetMode="External"/><Relationship Id="rId5" Type="http://schemas.openxmlformats.org/officeDocument/2006/relationships/hyperlink" Target="https://www.northampton.edu/student-experience-and-support/housing-and-residence-life/" TargetMode="Externa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s://northampton.omnilert.net/subscriber.php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northampton.edu/nccgo.htm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hyperlink" Target="mailto:adminfo@Northampton.edu" TargetMode="Externa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orthampton.edu/admissions/register-for-classes/registration-faqs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nacc.sharepoint.com/sites/WorkdayStudentSystem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mailto:vcoleman@Northampton.edu" TargetMode="External"/><Relationship Id="rId5" Type="http://schemas.openxmlformats.org/officeDocument/2006/relationships/hyperlink" Target="mailto:rstumpp@northampton.edu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hyperlink" Target="https://www.northampton.edu/education-and-training/programs/health-professions-resources.html" TargetMode="Externa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northampton.edu/campus-life/health-and-wellness-center.htm" TargetMode="External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nekropolitan.blogspot.com/2016/11/nawiedzony-podcast-109-q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hyperlink" Target="mailto:jpbrennan@northampton.edu" TargetMode="External"/><Relationship Id="rId5" Type="http://schemas.openxmlformats.org/officeDocument/2006/relationships/hyperlink" Target="mailto:myrecordtracker@verticalscreen.com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peoplematters.in/news/skillup/tech-mahindra-foundation-wipro-ge-healthcare-partner-to-upskill-allied-healthcare-paramedics-across-india-29914" TargetMode="Externa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4.jp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mailto:akotun@northampton.edu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hyperlink" Target="mailto:eschaffer@ecpennahec.org" TargetMode="Externa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SpartanCares@northampton.edu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www.northampton.edu/student-experience-and-support/keys-program.html" TargetMode="External"/><Relationship Id="rId5" Type="http://schemas.openxmlformats.org/officeDocument/2006/relationships/hyperlink" Target="https://www.northampton.edu/student-experience-and-support/you-matter-at-ncc/" TargetMode="Externa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hyperlink" Target="https://www.northampton.edu/student-experience-and-support/accessibility-resource-center/" TargetMode="Externa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unisouthamptonlibrary.wordpress.com/2014/05/14/busiest-day-tidy-away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mailto:eloomis@northampton.edu" TargetMode="External"/><Relationship Id="rId5" Type="http://schemas.openxmlformats.org/officeDocument/2006/relationships/hyperlink" Target="https://www.northampton.edu/student-experience-and-support/library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7787" y="4125587"/>
            <a:ext cx="5202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spc="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Health Professions Program Orientation</a:t>
            </a:r>
          </a:p>
        </p:txBody>
      </p:sp>
      <p:pic>
        <p:nvPicPr>
          <p:cNvPr id="3" name="Opening Sl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42283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28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7"/>
    </mc:Choice>
    <mc:Fallback>
      <p:transition spd="slow" advTm="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80"/>
            <a:ext cx="7886700" cy="994172"/>
          </a:xfrm>
        </p:spPr>
        <p:txBody>
          <a:bodyPr/>
          <a:lstStyle/>
          <a:p>
            <a:r>
              <a:rPr lang="en-US" b="1" spc="100" dirty="0"/>
              <a:t>RESIDENCE HALLS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00332"/>
            <a:ext cx="7886700" cy="3442919"/>
          </a:xfrm>
        </p:spPr>
        <p:txBody>
          <a:bodyPr>
            <a:noAutofit/>
          </a:bodyPr>
          <a:lstStyle/>
          <a:p>
            <a:pPr marL="344488" indent="-34448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  <a:tabLst>
                <a:tab pos="344488" algn="l"/>
              </a:tabLst>
            </a:pPr>
            <a:r>
              <a:rPr lang="en-US" sz="20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https://www.northampton.edu/student-experience-and-support/housing-and-residence-life</a:t>
            </a:r>
            <a:r>
              <a:rPr lang="en-US" sz="2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en-US" sz="2000" dirty="0"/>
          </a:p>
          <a:p>
            <a:pPr marL="230188" indent="-23018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Application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Fees and Meal Plans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Immunizations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err="1"/>
              <a:t>myRecordTracker</a:t>
            </a:r>
            <a:r>
              <a:rPr lang="en-US" sz="1600" dirty="0"/>
              <a:t>®</a:t>
            </a:r>
          </a:p>
          <a:p>
            <a:pPr marL="230188" indent="-23018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pPr marL="230188" indent="-230188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chemeClr val="accent1"/>
                </a:solidFill>
              </a:rPr>
              <a:t>Email:</a:t>
            </a:r>
          </a:p>
          <a:p>
            <a:pPr marL="231775" indent="0">
              <a:lnSpc>
                <a:spcPct val="100000"/>
              </a:lnSpc>
              <a:spcBef>
                <a:spcPts val="0"/>
              </a:spcBef>
              <a:buNone/>
              <a:tabLst>
                <a:tab pos="231775" algn="l"/>
              </a:tabLst>
            </a:pPr>
            <a:r>
              <a:rPr lang="en-US" sz="2000" dirty="0">
                <a:solidFill>
                  <a:schemeClr val="accent2">
                    <a:lumMod val="75000"/>
                  </a:schemeClr>
                </a:solidFill>
                <a:hlinkClick r:id="rId6"/>
              </a:rPr>
              <a:t>residencelife@northampton.edu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000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3C12913F-76DF-4E29-B101-552079ECFCBA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AK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050" name="Picture 2" descr="Phot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63" y="1752679"/>
            <a:ext cx="4356812" cy="248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dence Hal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3825" y="434325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220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50"/>
    </mc:Choice>
    <mc:Fallback>
      <p:transition spd="slow" advTm="33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02E03-AACA-4BCF-B860-5D7DF207A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21" t="9929" r="37864" b="337"/>
          <a:stretch/>
        </p:blipFill>
        <p:spPr>
          <a:xfrm>
            <a:off x="6548511" y="323557"/>
            <a:ext cx="2300068" cy="421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FBF28E4D-3A74-45D7-AE86-CD9E6144E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84" y="0"/>
            <a:ext cx="5792357" cy="994172"/>
          </a:xfrm>
        </p:spPr>
        <p:txBody>
          <a:bodyPr>
            <a:normAutofit/>
          </a:bodyPr>
          <a:lstStyle/>
          <a:p>
            <a:r>
              <a:rPr lang="en-US" b="1" spc="100" dirty="0"/>
              <a:t>NCC TEXT ALERTS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A81733C-ED87-46BF-9DE7-569713EDBDC3}"/>
              </a:ext>
            </a:extLst>
          </p:cNvPr>
          <p:cNvSpPr txBox="1">
            <a:spLocks/>
          </p:cNvSpPr>
          <p:nvPr/>
        </p:nvSpPr>
        <p:spPr>
          <a:xfrm>
            <a:off x="225084" y="781485"/>
            <a:ext cx="6323427" cy="3866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925" indent="-288925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Sign up for Emergency Text Alerts at:</a:t>
            </a:r>
          </a:p>
          <a:p>
            <a:pPr marL="342900" lvl="1" indent="0">
              <a:buNone/>
            </a:pPr>
            <a:r>
              <a:rPr lang="en-US" sz="2200" dirty="0">
                <a:solidFill>
                  <a:schemeClr val="accent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https://northampton.omnilert.net/subscriber.php</a:t>
            </a:r>
            <a:endParaRPr lang="en-US" sz="2200" dirty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Weather Alerts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Campus Emergencies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College Closing Information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Child Care Information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Residence Students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endParaRPr lang="en-US" sz="2200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558374-CBB0-4608-8450-F4D14BCE7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4" t="9929" r="86226" b="81632"/>
          <a:stretch/>
        </p:blipFill>
        <p:spPr>
          <a:xfrm>
            <a:off x="6548511" y="323557"/>
            <a:ext cx="1247337" cy="396240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36ED9EF7-E0CE-4B01-8BEC-9198374B1B0F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4" name="Audio 6">
            <a:hlinkClick r:id="" action="ppaction://media"/>
            <a:extLst>
              <a:ext uri="{FF2B5EF4-FFF2-40B4-BE49-F238E27FC236}">
                <a16:creationId xmlns:a16="http://schemas.microsoft.com/office/drawing/2014/main" id="{CFFF5ADC-A9E7-CAFB-78BE-0AB0FE7E0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7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19"/>
    </mc:Choice>
    <mc:Fallback>
      <p:transition spd="slow" advTm="28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142935"/>
            <a:ext cx="7886700" cy="48978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DB5513-DFC2-4BAF-BF5F-7E525A19DCB6}"/>
              </a:ext>
            </a:extLst>
          </p:cNvPr>
          <p:cNvPicPr/>
          <p:nvPr/>
        </p:nvPicPr>
        <p:blipFill rotWithShape="1">
          <a:blip r:embed="rId5"/>
          <a:srcRect l="7175" t="12025" r="9005"/>
          <a:stretch/>
        </p:blipFill>
        <p:spPr>
          <a:xfrm>
            <a:off x="1478293" y="759144"/>
            <a:ext cx="6187413" cy="3635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68F903-1E39-4E62-915E-226AC4672F35}"/>
              </a:ext>
            </a:extLst>
          </p:cNvPr>
          <p:cNvSpPr/>
          <p:nvPr/>
        </p:nvSpPr>
        <p:spPr>
          <a:xfrm>
            <a:off x="-1" y="204285"/>
            <a:ext cx="9143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hlinkClick r:id="rId6"/>
              </a:rPr>
              <a:t>https://www.northampton.edu/</a:t>
            </a:r>
            <a:r>
              <a:rPr lang="en-US" sz="2800" b="1" dirty="0">
                <a:hlinkClick r:id="rId6"/>
              </a:rPr>
              <a:t>nccgo</a:t>
            </a:r>
            <a:r>
              <a:rPr lang="en-US" sz="2800" dirty="0">
                <a:hlinkClick r:id="rId6"/>
              </a:rPr>
              <a:t>.htm</a:t>
            </a:r>
            <a:endParaRPr lang="en-US" sz="2800" dirty="0"/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CBAEA628-7B53-4691-9EE5-8802FACBA6F7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8204244-0E83-5534-3E81-ECD567A131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8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"/>
    </mc:Choice>
    <mc:Fallback>
      <p:transition spd="slow" advTm="5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00" y="6657"/>
            <a:ext cx="7886700" cy="994172"/>
          </a:xfrm>
        </p:spPr>
        <p:txBody>
          <a:bodyPr/>
          <a:lstStyle/>
          <a:p>
            <a:r>
              <a:rPr lang="en-US" b="1" spc="100" dirty="0"/>
              <a:t>CLASS SCHEDULE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01" y="1000828"/>
            <a:ext cx="8466116" cy="3631895"/>
          </a:xfrm>
        </p:spPr>
        <p:txBody>
          <a:bodyPr>
            <a:normAutofit/>
          </a:bodyPr>
          <a:lstStyle/>
          <a:p>
            <a:pPr marL="288925" indent="-288925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What will the class schedule look like?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Online Classes – Synchronous and Asynchronous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Hybrid with Lab Component – Lectures Online and Labs On-Campus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On-Campus Classes – Combination of Remote and On-Campus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On-Campus Classes – Completely On-Campus</a:t>
            </a:r>
          </a:p>
          <a:p>
            <a:pPr lvl="1">
              <a:lnSpc>
                <a:spcPct val="100000"/>
              </a:lnSpc>
              <a:spcBef>
                <a:spcPts val="1800"/>
              </a:spcBef>
            </a:pPr>
            <a:r>
              <a:rPr lang="en-US" sz="2200" dirty="0"/>
              <a:t>Check your schedule for Changes in Dates and Times!</a:t>
            </a:r>
          </a:p>
          <a:p>
            <a:endParaRPr lang="en-US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662307F6-0A2E-464B-AB5C-F80578754A77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7" name="Audio 2">
            <a:hlinkClick r:id="" action="ppaction://media"/>
            <a:extLst>
              <a:ext uri="{FF2B5EF4-FFF2-40B4-BE49-F238E27FC236}">
                <a16:creationId xmlns:a16="http://schemas.microsoft.com/office/drawing/2014/main" id="{51EA8955-C66F-CA2A-0014-C8300E07E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2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"/>
    </mc:Choice>
    <mc:Fallback>
      <p:transition spd="slow" advTm="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994172"/>
          </a:xfrm>
        </p:spPr>
        <p:txBody>
          <a:bodyPr/>
          <a:lstStyle/>
          <a:p>
            <a:r>
              <a:rPr lang="en-US" b="1" spc="100" dirty="0"/>
              <a:t>ADMISSIONS OFFICE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39302"/>
            <a:ext cx="7886700" cy="4066162"/>
          </a:xfrm>
        </p:spPr>
        <p:txBody>
          <a:bodyPr>
            <a:normAutofit/>
          </a:bodyPr>
          <a:lstStyle/>
          <a:p>
            <a:pPr marL="344488" indent="-344488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Millie Roman-Buday– Director of Admissions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/>
              <a:t>Conditional Students</a:t>
            </a:r>
          </a:p>
          <a:p>
            <a:pPr lvl="2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1900" dirty="0"/>
              <a:t>Must meet conditions/requirements of all courses in progress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/>
              <a:t>Final Transcripts</a:t>
            </a:r>
          </a:p>
          <a:p>
            <a:pPr marL="914400" lvl="2" indent="-22860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n-US" sz="1900" dirty="0"/>
              <a:t>If finishing classes at another school, please be sure to send your final transcripts to the processing center at NCC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/>
              <a:t>Contact Admissions at </a:t>
            </a:r>
            <a:r>
              <a:rPr lang="en-US" sz="2400" dirty="0">
                <a:hlinkClick r:id="rId5"/>
              </a:rPr>
              <a:t>adminfo@northampton.edu</a:t>
            </a:r>
            <a:endParaRPr lang="en-US" sz="2400" dirty="0"/>
          </a:p>
          <a:p>
            <a:pPr marL="631825" lvl="1" indent="-288925">
              <a:spcBef>
                <a:spcPts val="1800"/>
              </a:spcBef>
            </a:pPr>
            <a:endParaRPr lang="en-US" sz="2400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FFE52823-2AD4-4C77-B9D2-843E066DE1C2}"/>
              </a:ext>
            </a:extLst>
          </p:cNvPr>
          <p:cNvSpPr txBox="1"/>
          <p:nvPr/>
        </p:nvSpPr>
        <p:spPr>
          <a:xfrm>
            <a:off x="0" y="4671439"/>
            <a:ext cx="628650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JPB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69EA13A7-1DB5-8883-D98E-0C30D7B7F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5310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45"/>
    </mc:Choice>
    <mc:Fallback>
      <p:transition spd="slow" advTm="4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00" y="6657"/>
            <a:ext cx="8332474" cy="994172"/>
          </a:xfrm>
        </p:spPr>
        <p:txBody>
          <a:bodyPr>
            <a:normAutofit fontScale="90000"/>
          </a:bodyPr>
          <a:lstStyle/>
          <a:p>
            <a:r>
              <a:rPr lang="en-US" b="1" spc="100" dirty="0"/>
              <a:t>ADVISING AND REGISTRATION INFORMATION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800" y="858128"/>
            <a:ext cx="8522387" cy="3774595"/>
          </a:xfrm>
        </p:spPr>
        <p:txBody>
          <a:bodyPr>
            <a:normAutofit/>
          </a:bodyPr>
          <a:lstStyle/>
          <a:p>
            <a:pPr marL="288925" indent="-2889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David </a:t>
            </a:r>
            <a:r>
              <a:rPr lang="en-US" sz="2200" b="1" dirty="0" err="1">
                <a:solidFill>
                  <a:schemeClr val="accent5">
                    <a:lumMod val="75000"/>
                  </a:schemeClr>
                </a:solidFill>
              </a:rPr>
              <a:t>Repyneck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– Success Navigator/Advisor for Health Science Programs/Majors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(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drepyneck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@northampton.edu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288925" indent="-2889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288925" indent="-28892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Virginia Coleman – Associate Director of Advising and Transfer </a:t>
            </a:r>
            <a:r>
              <a:rPr lang="en-US" dirty="0">
                <a:solidFill>
                  <a:srgbClr val="0563C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(vcoleman@northampton.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edu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)</a:t>
            </a:r>
          </a:p>
          <a:p>
            <a:pPr marL="288925" indent="-28892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  <a:p>
            <a:pPr marL="288925" indent="-288925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1200" dirty="0">
              <a:solidFill>
                <a:schemeClr val="accent5">
                  <a:lumMod val="75000"/>
                </a:schemeClr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2200" u="sng" dirty="0">
                <a:solidFill>
                  <a:schemeClr val="accent2">
                    <a:lumMod val="75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https://nacc.sharepoint.com/sites/WorkdayStudentSystem</a:t>
            </a:r>
            <a:endParaRPr lang="en-US" sz="2200" u="sng" dirty="0">
              <a:solidFill>
                <a:schemeClr val="accent2">
                  <a:lumMod val="75000"/>
                </a:schemeClr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sz="2200" u="sng" dirty="0">
              <a:solidFill>
                <a:schemeClr val="accent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lvl="1"/>
            <a:r>
              <a:rPr lang="en-US" sz="2200" dirty="0">
                <a:solidFill>
                  <a:schemeClr val="accent2">
                    <a:lumMod val="7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https://www.northampton.edu/admissions/register-for-classes/registration-faqs.html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2C14CD6C-673B-40ED-A242-4469F90B08E3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12" name="Audio 8">
            <a:hlinkClick r:id="" action="ppaction://media"/>
            <a:extLst>
              <a:ext uri="{FF2B5EF4-FFF2-40B4-BE49-F238E27FC236}">
                <a16:creationId xmlns:a16="http://schemas.microsoft.com/office/drawing/2014/main" id="{F1BCB733-86F6-5A84-7CFB-927E8809B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1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"/>
    </mc:Choice>
    <mc:Fallback>
      <p:transition spd="slow" advTm="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388" y="13691"/>
            <a:ext cx="8170690" cy="994172"/>
          </a:xfrm>
        </p:spPr>
        <p:txBody>
          <a:bodyPr/>
          <a:lstStyle/>
          <a:p>
            <a:r>
              <a:rPr lang="en-US" b="1" spc="100" dirty="0"/>
              <a:t>HEALTH PROFESSIONS RESOURCE CENTER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388" y="837028"/>
            <a:ext cx="8609427" cy="3795695"/>
          </a:xfrm>
        </p:spPr>
        <p:txBody>
          <a:bodyPr>
            <a:normAutofit fontScale="92500" lnSpcReduction="20000"/>
          </a:bodyPr>
          <a:lstStyle/>
          <a:p>
            <a:pPr marL="344488" indent="-344488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www.northampton.edu/education-and-training/programs/health-professions-resources.html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marL="344488" indent="-344488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Acceptance Checklists for each Program/Major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Recorded PowerPoints for further clarification on Acceptance Checklists including background clearances, health requirements, and myRecordTracker®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Essential Functions for each Program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Health Forms and OSHA Form</a:t>
            </a:r>
          </a:p>
          <a:p>
            <a:pPr lvl="1">
              <a:lnSpc>
                <a:spcPct val="100000"/>
              </a:lnSpc>
              <a:spcBef>
                <a:spcPts val="1200"/>
              </a:spcBef>
            </a:pPr>
            <a:r>
              <a:rPr lang="en-US" sz="2200" dirty="0"/>
              <a:t>Resource Links for BLS, Disability Services, Health Center, Workday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7DF821A-85EE-F9A6-5C80-FCD278D0D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8296623" y="3948249"/>
            <a:ext cx="1117978" cy="1117978"/>
          </a:xfrm>
          <a:prstGeom prst="ellipse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EAB28824-5AFF-4D51-A357-478730EE1A1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JB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47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159"/>
    </mc:Choice>
    <mc:Fallback>
      <p:transition spd="slow" advTm="3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96" y="29320"/>
            <a:ext cx="7886700" cy="994172"/>
          </a:xfrm>
        </p:spPr>
        <p:txBody>
          <a:bodyPr/>
          <a:lstStyle/>
          <a:p>
            <a:r>
              <a:rPr lang="en-US" b="1" spc="100" dirty="0"/>
              <a:t>HEALTH FORM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96" y="842500"/>
            <a:ext cx="7886700" cy="3774594"/>
          </a:xfrm>
        </p:spPr>
        <p:txBody>
          <a:bodyPr>
            <a:normAutofit fontScale="92500" lnSpcReduction="20000"/>
          </a:bodyPr>
          <a:lstStyle/>
          <a:p>
            <a:pPr marL="344488" indent="-344488">
              <a:lnSpc>
                <a:spcPct val="150000"/>
              </a:lnSpc>
              <a:spcBef>
                <a:spcPts val="24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Tracy Newman – RN, NCC Health &amp; Wellness Center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Physical Exam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Immunization Records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Titers</a:t>
            </a:r>
          </a:p>
          <a:p>
            <a:pPr lvl="1">
              <a:lnSpc>
                <a:spcPct val="150000"/>
              </a:lnSpc>
            </a:pPr>
            <a:r>
              <a:rPr lang="en-US" sz="2400" dirty="0"/>
              <a:t>TB Testing</a:t>
            </a:r>
          </a:p>
          <a:p>
            <a:pPr marL="569913" lvl="1" indent="-227013">
              <a:lnSpc>
                <a:spcPct val="150000"/>
              </a:lnSpc>
              <a:buBlip>
                <a:blip r:embed="rId5"/>
              </a:buBlip>
            </a:pPr>
            <a:endParaRPr lang="en-US" sz="2400" dirty="0"/>
          </a:p>
          <a:p>
            <a:pPr marL="344488" indent="-344488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https://www.northampton.edu/campus-life/health-and-wellness-center.htm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AC811-9195-4D49-818E-FEC1FC02A565}"/>
              </a:ext>
            </a:extLst>
          </p:cNvPr>
          <p:cNvSpPr txBox="1"/>
          <p:nvPr/>
        </p:nvSpPr>
        <p:spPr>
          <a:xfrm>
            <a:off x="4162223" y="1476343"/>
            <a:ext cx="4717617" cy="1785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800" dirty="0">
                <a:latin typeface="Copperplate Gothic Bold" panose="020E0705020206020404" pitchFamily="34" charset="0"/>
              </a:rPr>
              <a:t>NCC Health and Wellness Center</a:t>
            </a:r>
          </a:p>
          <a:p>
            <a:pPr algn="ctr">
              <a:spcBef>
                <a:spcPts val="600"/>
              </a:spcBef>
            </a:pPr>
            <a:r>
              <a:rPr lang="en-US" sz="1800" dirty="0">
                <a:latin typeface="Copperplate Gothic Bold" panose="020E0705020206020404" pitchFamily="34" charset="0"/>
              </a:rPr>
              <a:t>Main Campus</a:t>
            </a:r>
          </a:p>
          <a:p>
            <a:pPr algn="ctr">
              <a:spcBef>
                <a:spcPts val="600"/>
              </a:spcBef>
            </a:pPr>
            <a:r>
              <a:rPr lang="en-US" sz="1800" dirty="0">
                <a:latin typeface="Copperplate Gothic Bold" panose="020E0705020206020404" pitchFamily="34" charset="0"/>
              </a:rPr>
              <a:t>College Center 120</a:t>
            </a:r>
          </a:p>
          <a:p>
            <a:pPr algn="ctr">
              <a:spcBef>
                <a:spcPts val="600"/>
              </a:spcBef>
            </a:pPr>
            <a:r>
              <a:rPr lang="en-US" sz="1800" spc="100" dirty="0">
                <a:latin typeface="Copperplate Gothic Bold" panose="020E0705020206020404" pitchFamily="34" charset="0"/>
              </a:rPr>
              <a:t>610-861-5365</a:t>
            </a:r>
          </a:p>
          <a:p>
            <a:pPr algn="ctr">
              <a:spcBef>
                <a:spcPts val="600"/>
              </a:spcBef>
            </a:pPr>
            <a:r>
              <a:rPr lang="en-US" sz="1800" spc="100" dirty="0">
                <a:solidFill>
                  <a:schemeClr val="bg1"/>
                </a:solidFill>
                <a:cs typeface="Arial" panose="020B0604020202020204" pitchFamily="34" charset="0"/>
              </a:rPr>
              <a:t>HealthCenter@northampton.edu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40608AE-E7BF-6CCC-A825-ECE589ACE8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EAB28824-5AFF-4D51-A357-478730EE1A1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JB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115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569"/>
    </mc:Choice>
    <mc:Fallback>
      <p:transition spd="slow" advTm="55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58" y="0"/>
            <a:ext cx="8241030" cy="873258"/>
          </a:xfrm>
        </p:spPr>
        <p:txBody>
          <a:bodyPr>
            <a:normAutofit/>
          </a:bodyPr>
          <a:lstStyle/>
          <a:p>
            <a:r>
              <a:rPr lang="en-US" b="1" spc="100" dirty="0"/>
              <a:t>myRecordTracker</a:t>
            </a:r>
            <a:r>
              <a:rPr lang="en-US" spc="100" dirty="0"/>
              <a:t>®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822960"/>
            <a:ext cx="8869680" cy="3910818"/>
          </a:xfrm>
        </p:spPr>
        <p:txBody>
          <a:bodyPr>
            <a:normAutofit fontScale="62500" lnSpcReduction="20000"/>
          </a:bodyPr>
          <a:lstStyle/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dirty="0"/>
              <a:t>Invitation email will come from </a:t>
            </a:r>
            <a:r>
              <a:rPr lang="en-US" sz="2900" dirty="0">
                <a:solidFill>
                  <a:schemeClr val="accent5">
                    <a:lumMod val="75000"/>
                  </a:schemeClr>
                </a:solidFill>
                <a:hlinkClick r:id="rId5"/>
              </a:rPr>
              <a:t>myrecordtracker@verticalscreen.com</a:t>
            </a:r>
            <a:endParaRPr lang="en-US" sz="2900" dirty="0">
              <a:solidFill>
                <a:schemeClr val="accent5">
                  <a:lumMod val="75000"/>
                </a:schemeClr>
              </a:solidFill>
            </a:endParaRP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</a:rPr>
              <a:t>Check Spam Folder</a:t>
            </a: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2">
                    <a:lumMod val="75000"/>
                  </a:schemeClr>
                </a:solidFill>
              </a:rPr>
              <a:t>You may not receive your invitation for up to 2-3 weeks </a:t>
            </a:r>
            <a:r>
              <a:rPr lang="en-US" sz="2900" b="1" u="sng" dirty="0">
                <a:solidFill>
                  <a:schemeClr val="accent2">
                    <a:lumMod val="75000"/>
                  </a:schemeClr>
                </a:solidFill>
              </a:rPr>
              <a:t>after</a:t>
            </a:r>
            <a:r>
              <a:rPr lang="en-US" sz="2900" b="1" dirty="0">
                <a:solidFill>
                  <a:schemeClr val="accent2">
                    <a:lumMod val="75000"/>
                  </a:schemeClr>
                </a:solidFill>
              </a:rPr>
              <a:t> you receive your acceptance letter!  </a:t>
            </a:r>
            <a:r>
              <a:rPr lang="en-US" sz="2900" dirty="0">
                <a:solidFill>
                  <a:schemeClr val="accent2">
                    <a:lumMod val="75000"/>
                  </a:schemeClr>
                </a:solidFill>
              </a:rPr>
              <a:t>Please be patient!  After 3 weeks, contact your Program Director.</a:t>
            </a: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dirty="0"/>
              <a:t>Troubleshooting:  </a:t>
            </a:r>
            <a:r>
              <a:rPr lang="en-US" sz="2700" dirty="0"/>
              <a:t>Shawn Fortley, Healthcare Records Coordinator - </a:t>
            </a:r>
            <a:r>
              <a:rPr lang="en-US" sz="2700" u="sng" dirty="0">
                <a:solidFill>
                  <a:schemeClr val="accent5">
                    <a:lumMod val="75000"/>
                  </a:schemeClr>
                </a:solidFill>
              </a:rPr>
              <a:t>sfortley</a:t>
            </a:r>
            <a:r>
              <a:rPr lang="en-US" sz="2700" dirty="0">
                <a:solidFill>
                  <a:schemeClr val="accent5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@northampton.edu</a:t>
            </a:r>
            <a:endParaRPr lang="en-US" sz="2700" dirty="0">
              <a:solidFill>
                <a:schemeClr val="accent5">
                  <a:lumMod val="75000"/>
                </a:schemeClr>
              </a:solidFill>
            </a:endParaRPr>
          </a:p>
          <a:p>
            <a:pPr marL="914400" lvl="2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700" dirty="0"/>
              <a:t>Background Clearances</a:t>
            </a:r>
          </a:p>
          <a:p>
            <a:pPr marL="914400" lvl="2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700" dirty="0"/>
              <a:t>myRecordTracker Questions</a:t>
            </a:r>
          </a:p>
          <a:p>
            <a:pPr marL="914400" lvl="2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r>
              <a:rPr lang="en-US" sz="2700" dirty="0"/>
              <a:t>Uploading Concerns</a:t>
            </a:r>
          </a:p>
          <a:p>
            <a:endParaRPr lang="en-US" sz="2400" dirty="0"/>
          </a:p>
        </p:txBody>
      </p:sp>
      <p:pic>
        <p:nvPicPr>
          <p:cNvPr id="8" name="Picture 7" descr="A picture containing text, sky, sign, outdoor&#10;&#10;Description automatically generated">
            <a:extLst>
              <a:ext uri="{FF2B5EF4-FFF2-40B4-BE49-F238E27FC236}">
                <a16:creationId xmlns:a16="http://schemas.microsoft.com/office/drawing/2014/main" id="{8932D927-8430-4080-B8BA-5E7DDB73E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076159" y="3033286"/>
            <a:ext cx="2793521" cy="14665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60F7423-38D6-5558-D7F3-EFDABC51E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08306" t="-108306" r="-108306" b="-108306"/>
          <a:stretch>
            <a:fillRect/>
          </a:stretch>
        </p:blipFill>
        <p:spPr>
          <a:xfrm>
            <a:off x="8020134" y="3728359"/>
            <a:ext cx="1543050" cy="1543050"/>
          </a:xfrm>
          <a:prstGeom prst="ellipse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EAB28824-5AFF-4D51-A357-478730EE1A1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JB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5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06"/>
    </mc:Choice>
    <mc:Fallback>
      <p:transition spd="slow" advTm="21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0"/>
            <a:ext cx="8241030" cy="873258"/>
          </a:xfrm>
        </p:spPr>
        <p:txBody>
          <a:bodyPr>
            <a:normAutofit/>
          </a:bodyPr>
          <a:lstStyle/>
          <a:p>
            <a:r>
              <a:rPr lang="en-US" b="1" spc="100" dirty="0"/>
              <a:t>Background Clearances</a:t>
            </a:r>
            <a:endParaRPr lang="en-US" spc="1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822960"/>
            <a:ext cx="8869680" cy="3848479"/>
          </a:xfrm>
        </p:spPr>
        <p:txBody>
          <a:bodyPr>
            <a:normAutofit fontScale="77500" lnSpcReduction="20000"/>
          </a:bodyPr>
          <a:lstStyle/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</a:rPr>
              <a:t>There are three background clearances needed for most programs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PA State Police (PATCH) – Cost $22.00 – </a:t>
            </a:r>
            <a:r>
              <a:rPr lang="en-US" sz="2600" u="sng" dirty="0">
                <a:solidFill>
                  <a:schemeClr val="accent1">
                    <a:lumMod val="75000"/>
                  </a:schemeClr>
                </a:solidFill>
              </a:rPr>
              <a:t>DO NOT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 DO VOLUNTEER VERSION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FBI Fingerprinting through DHS – Cost $24.95 (cost changed in 2024)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Child Abuse Clearance – Cost $13.00</a:t>
            </a: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dirty="0"/>
              <a:t>Read important instructions related to background clearances if there is something in your past history</a:t>
            </a: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2">
                    <a:lumMod val="75000"/>
                  </a:schemeClr>
                </a:solidFill>
              </a:rPr>
              <a:t>Contact your Program Director as soon as possible to discuss further steps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EE55B19-A6E9-0875-571E-9635BAC75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EAB28824-5AFF-4D51-A357-478730EE1A1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JB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3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70"/>
    </mc:Choice>
    <mc:Fallback>
      <p:transition spd="slow" advTm="8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4634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32" y="695195"/>
            <a:ext cx="8644647" cy="3976243"/>
          </a:xfrm>
        </p:spPr>
        <p:txBody>
          <a:bodyPr>
            <a:normAutofit fontScale="70000" lnSpcReduction="20000"/>
          </a:bodyPr>
          <a:lstStyle/>
          <a:p>
            <a:pPr marL="344488" lvl="1" indent="0">
              <a:spcBef>
                <a:spcPts val="1800"/>
              </a:spcBef>
              <a:buNone/>
            </a:pPr>
            <a:endParaRPr lang="en-US" sz="3600" dirty="0"/>
          </a:p>
          <a:p>
            <a:pPr marL="344488" lvl="1" indent="0">
              <a:spcBef>
                <a:spcPts val="1800"/>
              </a:spcBef>
              <a:buNone/>
            </a:pPr>
            <a:endParaRPr lang="en-US" sz="3600" dirty="0"/>
          </a:p>
          <a:p>
            <a:pPr marL="344488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3600" b="1" i="1" dirty="0"/>
          </a:p>
          <a:p>
            <a:pPr marL="344488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3600" b="1" i="1" dirty="0"/>
          </a:p>
          <a:p>
            <a:pPr marL="344488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3600" b="1" i="1" dirty="0"/>
          </a:p>
          <a:p>
            <a:pPr marL="344488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2700" b="1" i="1" dirty="0"/>
          </a:p>
          <a:p>
            <a:pPr marL="344488" indent="0">
              <a:lnSpc>
                <a:spcPct val="100000"/>
              </a:lnSpc>
              <a:spcBef>
                <a:spcPts val="1800"/>
              </a:spcBef>
              <a:buNone/>
            </a:pPr>
            <a:endParaRPr lang="en-US" sz="2700" b="1" i="1" dirty="0"/>
          </a:p>
          <a:p>
            <a:pPr marL="344488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en-US" sz="2700" b="1" i="1" dirty="0"/>
              <a:t>Congratulations on your acceptance into a highly competitive program!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 txBox="1">
            <a:spLocks/>
          </p:cNvSpPr>
          <p:nvPr/>
        </p:nvSpPr>
        <p:spPr>
          <a:xfrm>
            <a:off x="421532" y="856034"/>
            <a:ext cx="8644647" cy="3781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2700" b="1" dirty="0">
                <a:solidFill>
                  <a:schemeClr val="accent5">
                    <a:lumMod val="75000"/>
                  </a:schemeClr>
                </a:solidFill>
              </a:rPr>
              <a:t>Dr. Allen Kotun</a:t>
            </a:r>
          </a:p>
          <a:p>
            <a:pPr marL="344488" indent="0">
              <a:spcBef>
                <a:spcPts val="900"/>
              </a:spcBef>
              <a:buNone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Dean, School of Health Professions and Science</a:t>
            </a:r>
            <a:endParaRPr lang="en-US" sz="2200" dirty="0"/>
          </a:p>
          <a:p>
            <a:pPr lvl="1">
              <a:spcBef>
                <a:spcPts val="1800"/>
              </a:spcBef>
            </a:pPr>
            <a:endParaRPr lang="en-US" sz="2200" dirty="0"/>
          </a:p>
          <a:p>
            <a:pPr lvl="1">
              <a:spcBef>
                <a:spcPts val="1800"/>
              </a:spcBef>
            </a:pPr>
            <a:endParaRPr lang="en-US" sz="2200" dirty="0"/>
          </a:p>
          <a:p>
            <a:pPr marL="342900" lvl="1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sz="2200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9DD8AB8F-C777-492F-BCE6-87623D7E921E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AK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1" b="15931"/>
          <a:stretch/>
        </p:blipFill>
        <p:spPr>
          <a:xfrm>
            <a:off x="3337650" y="1808905"/>
            <a:ext cx="2133915" cy="2348799"/>
          </a:xfrm>
          <a:prstGeom prst="rect">
            <a:avLst/>
          </a:prstGeom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 txBox="1">
            <a:spLocks/>
          </p:cNvSpPr>
          <p:nvPr/>
        </p:nvSpPr>
        <p:spPr>
          <a:xfrm>
            <a:off x="421532" y="-481"/>
            <a:ext cx="8093818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100" dirty="0"/>
              <a:t>WELCOME AND CONGRATULATIONS!</a:t>
            </a:r>
          </a:p>
        </p:txBody>
      </p:sp>
      <p:pic>
        <p:nvPicPr>
          <p:cNvPr id="11" name="A Kotun Welco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422267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14"/>
    </mc:Choice>
    <mc:Fallback>
      <p:transition spd="slow" advTm="1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0"/>
            <a:ext cx="8241030" cy="873258"/>
          </a:xfrm>
        </p:spPr>
        <p:txBody>
          <a:bodyPr>
            <a:normAutofit/>
          </a:bodyPr>
          <a:lstStyle/>
          <a:p>
            <a:r>
              <a:rPr lang="en-US" b="1" spc="100" dirty="0"/>
              <a:t>Verification of Residency</a:t>
            </a:r>
            <a:endParaRPr lang="en-US" spc="1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836506"/>
            <a:ext cx="8869680" cy="3848479"/>
          </a:xfrm>
        </p:spPr>
        <p:txBody>
          <a:bodyPr>
            <a:normAutofit fontScale="77500" lnSpcReduction="20000"/>
          </a:bodyPr>
          <a:lstStyle/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</a:rPr>
              <a:t>You will be required to complete a Verification of Residency Form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List current address and any other addresses for the past 2 consecutive years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>
                <a:solidFill>
                  <a:schemeClr val="accent1">
                    <a:lumMod val="75000"/>
                  </a:schemeClr>
                </a:solidFill>
              </a:rPr>
              <a:t>Provide copy of State-Issued Driver’s License or Photo ID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1000" dirty="0">
              <a:solidFill>
                <a:schemeClr val="accent1">
                  <a:lumMod val="75000"/>
                </a:schemeClr>
              </a:solidFill>
            </a:endParaRPr>
          </a:p>
          <a:p>
            <a:pPr marL="288925" indent="-288925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900" dirty="0"/>
              <a:t>If you have not lived in Pennsylvania for the past 2 consecutive years, you will be required to obtain another FBI Clearance through the PA Department of Aging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600" dirty="0"/>
              <a:t>Cost, if needed, is $26.20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EEE55B19-A6E9-0875-571E-9635BAC75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EAB28824-5AFF-4D51-A357-478730EE1A1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JB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23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70"/>
    </mc:Choice>
    <mc:Fallback>
      <p:transition spd="slow" advTm="8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62556"/>
            <a:ext cx="8241030" cy="873258"/>
          </a:xfrm>
        </p:spPr>
        <p:txBody>
          <a:bodyPr>
            <a:normAutofit/>
          </a:bodyPr>
          <a:lstStyle/>
          <a:p>
            <a:r>
              <a:rPr lang="en-US" b="1" spc="100" dirty="0"/>
              <a:t>Program Orientation and Registration</a:t>
            </a:r>
            <a:endParaRPr lang="en-US" spc="1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1" y="1259835"/>
            <a:ext cx="5801360" cy="1517227"/>
          </a:xfrm>
        </p:spPr>
        <p:txBody>
          <a:bodyPr>
            <a:normAutofit fontScale="92500" lnSpcReduction="20000"/>
          </a:bodyPr>
          <a:lstStyle/>
          <a:p>
            <a:pPr marL="346075" indent="-346075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Program Orientation is mandatory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!</a:t>
            </a:r>
          </a:p>
          <a:p>
            <a:pPr marL="346075" indent="-346075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400" b="1" dirty="0"/>
              <a:t>Nursing students:  </a:t>
            </a:r>
            <a:r>
              <a:rPr lang="en-US" sz="2400" dirty="0"/>
              <a:t>Registration opens one week </a:t>
            </a:r>
            <a:r>
              <a:rPr lang="en-US" sz="2400" b="1" dirty="0"/>
              <a:t>AFTER</a:t>
            </a:r>
            <a:r>
              <a:rPr lang="en-US" sz="2400" dirty="0"/>
              <a:t> Orientation</a:t>
            </a:r>
          </a:p>
          <a:p>
            <a:pPr marL="346075" marR="0" lvl="0" indent="-346075" algn="l" defTabSz="6858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914400" lvl="2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endParaRPr lang="en-US" sz="2400" dirty="0"/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9A13D1C6-521E-4529-AF16-541242006513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AP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5DE9F2-7F27-5637-E9D1-7D05EA0D11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  <p:pic>
        <p:nvPicPr>
          <p:cNvPr id="6" name="Picture 5" descr="A stethoscope and a heart&#10;&#10;Description automatically generated">
            <a:extLst>
              <a:ext uri="{FF2B5EF4-FFF2-40B4-BE49-F238E27FC236}">
                <a16:creationId xmlns:a16="http://schemas.microsoft.com/office/drawing/2014/main" id="{9025D77F-499C-26EA-9DEC-156D1C2B3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170506" y="1137917"/>
            <a:ext cx="2644987" cy="1424224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7F766AA6-1E3A-037B-7AB8-A35D159C39D9}"/>
              </a:ext>
            </a:extLst>
          </p:cNvPr>
          <p:cNvSpPr txBox="1">
            <a:spLocks/>
          </p:cNvSpPr>
          <p:nvPr/>
        </p:nvSpPr>
        <p:spPr>
          <a:xfrm>
            <a:off x="274321" y="2907751"/>
            <a:ext cx="8632612" cy="16508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indent="-3460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Check your Acceptance Checklist for your program’s Orientation details</a:t>
            </a:r>
          </a:p>
          <a:p>
            <a:pPr marL="346075" indent="-346075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  <a:defRPr/>
            </a:pPr>
            <a:r>
              <a:rPr lang="en-US" sz="2200" b="1" dirty="0"/>
              <a:t>Mark the date, time, and room location on your calendar</a:t>
            </a:r>
          </a:p>
          <a:p>
            <a:pPr marL="346075" indent="-346075">
              <a:lnSpc>
                <a:spcPct val="100000"/>
              </a:lnSpc>
              <a:spcBef>
                <a:spcPts val="600"/>
              </a:spcBef>
              <a:buFont typeface="Wingdings" panose="05000000000000000000" pitchFamily="2" charset="2"/>
              <a:buChar char="v"/>
              <a:defRPr/>
            </a:pPr>
            <a:endParaRPr lang="en-US" sz="2700" dirty="0">
              <a:solidFill>
                <a:prstClr val="black"/>
              </a:solidFill>
              <a:latin typeface="Calibri" panose="020F0502020204030204"/>
            </a:endParaRPr>
          </a:p>
          <a:p>
            <a:pPr marL="914400" lvl="2" indent="-2286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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5578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6"/>
    </mc:Choice>
    <mc:Fallback>
      <p:transition spd="slow" advTm="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>
            <a:extLst>
              <a:ext uri="{FF2B5EF4-FFF2-40B4-BE49-F238E27FC236}">
                <a16:creationId xmlns:a16="http://schemas.microsoft.com/office/drawing/2014/main" id="{E3AB0323-8961-47DF-A591-279B90C94484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AK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2" name="Picture 1" descr="Image of Blank Note Paper Pinned on Cork Board | Freebie ...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0" t="6779" r="22547" b="6855"/>
          <a:stretch/>
        </p:blipFill>
        <p:spPr>
          <a:xfrm>
            <a:off x="4883541" y="172341"/>
            <a:ext cx="3530304" cy="4385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698617">
            <a:off x="5343661" y="759001"/>
            <a:ext cx="27704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  <a:ea typeface="Tahoma" panose="020B0604030504040204" pitchFamily="34" charset="0"/>
                <a:cs typeface="Tahoma" panose="020B0604030504040204" pitchFamily="34" charset="0"/>
              </a:rPr>
              <a:t>REMINDER…mark the calendar for the Program Orientation </a:t>
            </a:r>
            <a:r>
              <a:rPr lang="en-US" sz="2800" spc="300" dirty="0">
                <a:solidFill>
                  <a:schemeClr val="accent5">
                    <a:lumMod val="75000"/>
                  </a:schemeClr>
                </a:solidFill>
                <a:latin typeface="Candara Light" panose="020E0502030303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</a:t>
            </a:r>
            <a:r>
              <a:rPr lang="en-US" sz="2800" b="1" spc="300" dirty="0">
                <a:solidFill>
                  <a:schemeClr val="accent5">
                    <a:lumMod val="75000"/>
                  </a:schemeClr>
                </a:solidFill>
                <a:latin typeface="Bradley Hand ITC" panose="03070402050302030203" pitchFamily="66" charset="0"/>
                <a:ea typeface="Tahoma" panose="020B0604030504040204" pitchFamily="34" charset="0"/>
                <a:cs typeface="Tahoma" panose="020B0604030504040204" pitchFamily="34" charset="0"/>
              </a:rPr>
              <a:t> Registration</a:t>
            </a:r>
            <a:endParaRPr lang="en-US" sz="2800" b="1" dirty="0">
              <a:latin typeface="Bradley Hand ITC" panose="03070402050302030203" pitchFamily="66" charset="0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 txBox="1">
            <a:spLocks/>
          </p:cNvSpPr>
          <p:nvPr/>
        </p:nvSpPr>
        <p:spPr>
          <a:xfrm>
            <a:off x="48210" y="294059"/>
            <a:ext cx="4776687" cy="42638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4488" indent="-344488"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Dr. Allen Kotun</a:t>
            </a:r>
          </a:p>
          <a:p>
            <a:pPr marL="344488" indent="0">
              <a:spcBef>
                <a:spcPts val="900"/>
              </a:spcBef>
              <a:buNone/>
            </a:pPr>
            <a:r>
              <a:rPr lang="en-US" sz="27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Dean, School of Health Professions and Science</a:t>
            </a:r>
            <a:endParaRPr lang="en-US" sz="2200" dirty="0"/>
          </a:p>
          <a:p>
            <a:pPr>
              <a:spcBef>
                <a:spcPts val="1800"/>
              </a:spcBef>
            </a:pPr>
            <a:r>
              <a:rPr lang="en-US" sz="2500" dirty="0"/>
              <a:t>Email: </a:t>
            </a:r>
            <a:r>
              <a:rPr lang="en-US" sz="2500" dirty="0">
                <a:hlinkClick r:id="rId6"/>
              </a:rPr>
              <a:t>akotun@northampton.edu</a:t>
            </a:r>
            <a:endParaRPr lang="en-US" sz="2500" dirty="0"/>
          </a:p>
          <a:p>
            <a:pPr>
              <a:spcBef>
                <a:spcPts val="1800"/>
              </a:spcBef>
            </a:pPr>
            <a:r>
              <a:rPr lang="en-US" sz="2500" dirty="0"/>
              <a:t>Phone: 610-861-5455</a:t>
            </a:r>
          </a:p>
          <a:p>
            <a:pPr>
              <a:spcBef>
                <a:spcPts val="1800"/>
              </a:spcBef>
            </a:pPr>
            <a:endParaRPr lang="en-US" sz="2500" dirty="0"/>
          </a:p>
          <a:p>
            <a:pPr marL="0" indent="0" algn="ctr">
              <a:spcBef>
                <a:spcPts val="1800"/>
              </a:spcBef>
              <a:buNone/>
            </a:pPr>
            <a:r>
              <a:rPr lang="en-US" sz="2200" dirty="0"/>
              <a:t>“There are no secrets to success. It is dedication, hard work, and learning from failure.”- Colin Powell</a:t>
            </a:r>
          </a:p>
          <a:p>
            <a:pPr marL="342900" lvl="1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sz="2200" dirty="0"/>
          </a:p>
        </p:txBody>
      </p:sp>
      <p:pic>
        <p:nvPicPr>
          <p:cNvPr id="10" name="Wrap U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6250" y="427611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1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636"/>
    </mc:Choice>
    <mc:Fallback>
      <p:transition spd="slow" advTm="46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85648" y="4094327"/>
            <a:ext cx="43941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wishes you success!</a:t>
            </a:r>
          </a:p>
        </p:txBody>
      </p:sp>
      <p:pic>
        <p:nvPicPr>
          <p:cNvPr id="5" name="Thank y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8125" y="421967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83"/>
    </mc:Choice>
    <mc:Fallback>
      <p:transition spd="slow" advTm="10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32" y="-481"/>
            <a:ext cx="8093818" cy="994172"/>
          </a:xfrm>
        </p:spPr>
        <p:txBody>
          <a:bodyPr/>
          <a:lstStyle/>
          <a:p>
            <a:r>
              <a:rPr lang="en-US" b="1" spc="100" dirty="0"/>
              <a:t>WELCOME…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32" y="1368132"/>
            <a:ext cx="8644647" cy="3269089"/>
          </a:xfrm>
        </p:spPr>
        <p:txBody>
          <a:bodyPr>
            <a:normAutofit/>
          </a:bodyPr>
          <a:lstStyle/>
          <a:p>
            <a:pPr marL="344488" indent="-344488"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Shawn Fortley</a:t>
            </a:r>
          </a:p>
          <a:p>
            <a:pPr marL="342900" lvl="1" indent="0">
              <a:spcBef>
                <a:spcPts val="900"/>
              </a:spcBef>
              <a:buNone/>
            </a:pP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Healthcare Records Coordinator</a:t>
            </a:r>
          </a:p>
          <a:p>
            <a:pPr marL="342900" lvl="1" indent="0">
              <a:spcBef>
                <a:spcPts val="900"/>
              </a:spcBef>
              <a:buNone/>
            </a:pP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School of Health Professions and Science</a:t>
            </a:r>
            <a:endParaRPr lang="en-US" sz="2200" dirty="0"/>
          </a:p>
          <a:p>
            <a:pPr lvl="1">
              <a:spcBef>
                <a:spcPts val="1800"/>
              </a:spcBef>
            </a:pPr>
            <a:endParaRPr lang="en-US" sz="2200" dirty="0"/>
          </a:p>
          <a:p>
            <a:pPr lvl="1">
              <a:spcBef>
                <a:spcPts val="1800"/>
              </a:spcBef>
            </a:pPr>
            <a:endParaRPr lang="en-US" sz="2200" dirty="0"/>
          </a:p>
          <a:p>
            <a:pPr marL="342900" lvl="1" indent="0">
              <a:spcBef>
                <a:spcPts val="1800"/>
              </a:spcBef>
              <a:buNone/>
            </a:pPr>
            <a:endParaRPr lang="en-US" sz="22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B4E32E84-9205-FBCB-578E-0EA2B8E37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  <p:pic>
        <p:nvPicPr>
          <p:cNvPr id="3" name="Picture 2" descr="A person wearing glasses and a scarf&#10;&#10;Description automatically generated">
            <a:extLst>
              <a:ext uri="{FF2B5EF4-FFF2-40B4-BE49-F238E27FC236}">
                <a16:creationId xmlns:a16="http://schemas.microsoft.com/office/drawing/2014/main" id="{4D3A85B9-6E5B-76E6-FE89-FC096540FE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58" b="8634"/>
          <a:stretch/>
        </p:blipFill>
        <p:spPr>
          <a:xfrm>
            <a:off x="6079530" y="1368133"/>
            <a:ext cx="2083034" cy="2756990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EAB28824-5AFF-4D51-A357-478730EE1A1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JB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0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39"/>
    </mc:Choice>
    <mc:Fallback>
      <p:transition spd="slow" advTm="12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532" y="-481"/>
            <a:ext cx="8093818" cy="994172"/>
          </a:xfrm>
        </p:spPr>
        <p:txBody>
          <a:bodyPr/>
          <a:lstStyle/>
          <a:p>
            <a:r>
              <a:rPr lang="en-US" b="1" spc="100" dirty="0"/>
              <a:t>WELCOME…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532" y="1224418"/>
            <a:ext cx="8644647" cy="3412803"/>
          </a:xfrm>
        </p:spPr>
        <p:txBody>
          <a:bodyPr>
            <a:normAutofit/>
          </a:bodyPr>
          <a:lstStyle/>
          <a:p>
            <a:pPr marL="344488" indent="-344488"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Jaye Brennan</a:t>
            </a:r>
          </a:p>
          <a:p>
            <a:pPr marL="342900" lvl="1" indent="0">
              <a:spcBef>
                <a:spcPts val="900"/>
              </a:spcBef>
              <a:buNone/>
            </a:pP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 and Credentialing Coordinator,</a:t>
            </a:r>
          </a:p>
          <a:p>
            <a:pPr marL="342900" lvl="1" indent="0">
              <a:spcBef>
                <a:spcPts val="900"/>
              </a:spcBef>
              <a:buNone/>
            </a:pPr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School of Health Professions and Science</a:t>
            </a:r>
            <a:endParaRPr lang="en-US" sz="2200" dirty="0"/>
          </a:p>
          <a:p>
            <a:pPr lvl="1">
              <a:spcBef>
                <a:spcPts val="1800"/>
              </a:spcBef>
            </a:pPr>
            <a:endParaRPr lang="en-US" sz="2200" dirty="0"/>
          </a:p>
          <a:p>
            <a:pPr lvl="1">
              <a:spcBef>
                <a:spcPts val="1800"/>
              </a:spcBef>
            </a:pPr>
            <a:endParaRPr lang="en-US" sz="2200" dirty="0"/>
          </a:p>
          <a:p>
            <a:pPr marL="342900" lvl="1" indent="0">
              <a:spcBef>
                <a:spcPts val="1800"/>
              </a:spcBef>
              <a:buNone/>
            </a:pPr>
            <a:endParaRPr lang="en-US" sz="2200" dirty="0"/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EAB28824-5AFF-4D51-A357-478730EE1A1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JB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9" name="Picture 8" descr="A close-up of a person smiling&#10;&#10;AI-generated content may be incorrect.">
            <a:extLst>
              <a:ext uri="{FF2B5EF4-FFF2-40B4-BE49-F238E27FC236}">
                <a16:creationId xmlns:a16="http://schemas.microsoft.com/office/drawing/2014/main" id="{3717B366-46C4-77B9-19AF-F64EA7C1A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746" y="1224419"/>
            <a:ext cx="2817987" cy="2694662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2B81A4A4-AC44-63E2-4435-AAD87FF20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32596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86"/>
    </mc:Choice>
    <mc:Fallback>
      <p:transition spd="slow" advTm="13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83" y="-481"/>
            <a:ext cx="8333767" cy="994172"/>
          </a:xfrm>
        </p:spPr>
        <p:txBody>
          <a:bodyPr/>
          <a:lstStyle/>
          <a:p>
            <a:r>
              <a:rPr lang="en-US" b="1" spc="100" dirty="0"/>
              <a:t>OVERVIEW OF TODAY’S ORIENTATION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7F97D7-E716-4D4A-9F6C-AAA7832390C8}"/>
              </a:ext>
            </a:extLst>
          </p:cNvPr>
          <p:cNvSpPr txBox="1">
            <a:spLocks/>
          </p:cNvSpPr>
          <p:nvPr/>
        </p:nvSpPr>
        <p:spPr>
          <a:xfrm>
            <a:off x="0" y="993690"/>
            <a:ext cx="9144000" cy="365568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4675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PA AHEC Scholars Program</a:t>
            </a:r>
          </a:p>
          <a:p>
            <a:pPr marL="574675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Campus Resources</a:t>
            </a:r>
          </a:p>
          <a:p>
            <a:pPr marL="574675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Accessibility Resource Center</a:t>
            </a:r>
          </a:p>
          <a:p>
            <a:pPr marL="574675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The Libraries</a:t>
            </a:r>
          </a:p>
          <a:p>
            <a:pPr marL="574675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Residence Halls</a:t>
            </a:r>
          </a:p>
          <a:p>
            <a:pPr marL="574675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NCC Text Alerts</a:t>
            </a:r>
          </a:p>
          <a:p>
            <a:pPr marL="574675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NCC-Go App</a:t>
            </a:r>
          </a:p>
          <a:p>
            <a:pPr marL="231775" lvl="2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200" dirty="0"/>
          </a:p>
          <a:p>
            <a:pPr marL="404813" lvl="2" indent="-342900">
              <a:spcBef>
                <a:spcPts val="600"/>
              </a:spcBef>
              <a:spcAft>
                <a:spcPts val="600"/>
              </a:spcAft>
              <a:tabLst>
                <a:tab pos="4284663" algn="l"/>
              </a:tabLs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Class Schedules</a:t>
            </a:r>
          </a:p>
          <a:p>
            <a:pPr marL="404813" lvl="2" indent="-342900">
              <a:spcBef>
                <a:spcPts val="600"/>
              </a:spcBef>
              <a:spcAft>
                <a:spcPts val="600"/>
              </a:spcAft>
              <a:tabLst>
                <a:tab pos="4284663" algn="l"/>
              </a:tabLst>
            </a:pPr>
            <a:r>
              <a:rPr lang="en-US" sz="2200" dirty="0"/>
              <a:t>Admissions Office</a:t>
            </a:r>
          </a:p>
          <a:p>
            <a:pPr marL="404813" lvl="2" indent="-342900">
              <a:spcBef>
                <a:spcPts val="600"/>
              </a:spcBef>
              <a:spcAft>
                <a:spcPts val="600"/>
              </a:spcAft>
              <a:tabLst>
                <a:tab pos="4284663" algn="l"/>
              </a:tabLs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Advising and Registration</a:t>
            </a:r>
          </a:p>
          <a:p>
            <a:pPr marL="404813" lvl="2" indent="-342900">
              <a:spcBef>
                <a:spcPts val="600"/>
              </a:spcBef>
              <a:spcAft>
                <a:spcPts val="600"/>
              </a:spcAft>
            </a:pPr>
            <a:r>
              <a:rPr lang="en-US" sz="2200" dirty="0"/>
              <a:t>Health Professions Resource Center</a:t>
            </a:r>
          </a:p>
          <a:p>
            <a:pPr marL="404813" lvl="2" indent="-342900">
              <a:spcBef>
                <a:spcPts val="600"/>
              </a:spcBef>
              <a:spcAft>
                <a:spcPts val="600"/>
              </a:spcAft>
              <a:tabLst>
                <a:tab pos="4284663" algn="l"/>
              </a:tabLs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Health Form Overview</a:t>
            </a:r>
          </a:p>
          <a:p>
            <a:pPr marL="404813" lvl="2" indent="-342900">
              <a:spcBef>
                <a:spcPts val="600"/>
              </a:spcBef>
              <a:spcAft>
                <a:spcPts val="600"/>
              </a:spcAft>
              <a:tabLst>
                <a:tab pos="4284663" algn="l"/>
              </a:tabLst>
            </a:pPr>
            <a:r>
              <a:rPr lang="en-US" sz="2200" dirty="0" err="1"/>
              <a:t>myRecordTracker</a:t>
            </a:r>
            <a:r>
              <a:rPr lang="en-US" sz="2200" dirty="0"/>
              <a:t>®</a:t>
            </a:r>
          </a:p>
          <a:p>
            <a:pPr marL="404813" lvl="2" indent="-342900">
              <a:spcBef>
                <a:spcPts val="600"/>
              </a:spcBef>
              <a:spcAft>
                <a:spcPts val="600"/>
              </a:spcAft>
              <a:tabLst>
                <a:tab pos="4284663" algn="l"/>
              </a:tabLs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Program Orientations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:a16="http://schemas.microsoft.com/office/drawing/2014/main" id="{EAB28824-5AFF-4D51-A357-478730EE1A1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JB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8C3213D-B341-5B50-527B-74F2D221A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08306" t="-108306" r="-108306" b="-108306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2868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802"/>
    </mc:Choice>
    <mc:Fallback>
      <p:transition spd="slow" advTm="39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30" y="6554"/>
            <a:ext cx="7886700" cy="994172"/>
          </a:xfrm>
        </p:spPr>
        <p:txBody>
          <a:bodyPr/>
          <a:lstStyle/>
          <a:p>
            <a:r>
              <a:rPr lang="en-US" b="1" spc="100" dirty="0"/>
              <a:t>PA AHEC SCHOLARS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25" y="3009768"/>
            <a:ext cx="3343275" cy="1514643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500" b="1" u="sng" dirty="0" err="1">
                <a:latin typeface="Calibri" panose="020F0502020204030204" pitchFamily="34" charset="0"/>
              </a:rPr>
              <a:t>Eastcentral</a:t>
            </a:r>
            <a:endParaRPr lang="en-US" sz="4500" b="1" dirty="0">
              <a:latin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Liz Schaffer: </a:t>
            </a:r>
            <a:r>
              <a:rPr lang="en-US" sz="4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hlinkClick r:id="rId5"/>
              </a:rPr>
              <a:t>eschaffer@ecpennahec.org</a:t>
            </a:r>
            <a:endParaRPr lang="en-US" sz="45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5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500" b="1" u="sng" dirty="0">
                <a:latin typeface="Calibri" panose="020F0502020204030204" pitchFamily="34" charset="0"/>
              </a:rPr>
              <a:t>Northeast</a:t>
            </a:r>
            <a:endParaRPr lang="en-US" sz="4500" b="1" dirty="0">
              <a:latin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50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info@nepa-ahec.org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45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0E2594-2BC0-43DC-91A8-82EBB9AC256E}"/>
              </a:ext>
            </a:extLst>
          </p:cNvPr>
          <p:cNvSpPr txBox="1"/>
          <p:nvPr/>
        </p:nvSpPr>
        <p:spPr>
          <a:xfrm>
            <a:off x="5688087" y="1592296"/>
            <a:ext cx="3250121" cy="10849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800" dirty="0">
              <a:solidFill>
                <a:prstClr val="black"/>
              </a:solidFill>
              <a:latin typeface="Calibri" panose="020F0502020204030204"/>
            </a:endParaRPr>
          </a:p>
          <a:p>
            <a:pPr algn="ctr">
              <a:spcBef>
                <a:spcPts val="300"/>
              </a:spcBef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 </a:t>
            </a:r>
          </a:p>
          <a:p>
            <a:pPr algn="ctr">
              <a:spcBef>
                <a:spcPts val="300"/>
              </a:spcBef>
              <a:defRPr/>
            </a:pPr>
            <a:r>
              <a:rPr lang="en-US" sz="1400" b="1" i="1" dirty="0">
                <a:solidFill>
                  <a:schemeClr val="accent1">
                    <a:lumMod val="75000"/>
                  </a:schemeClr>
                </a:solidFill>
              </a:rPr>
              <a:t>https://www.paahec.org/scholars-home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more information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719BE154-0564-42F5-B639-AAD0547E6E54}"/>
              </a:ext>
            </a:extLst>
          </p:cNvPr>
          <p:cNvSpPr txBox="1">
            <a:spLocks/>
          </p:cNvSpPr>
          <p:nvPr/>
        </p:nvSpPr>
        <p:spPr>
          <a:xfrm>
            <a:off x="417630" y="777971"/>
            <a:ext cx="5278322" cy="3746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1600" dirty="0"/>
              <a:t>AHEC Scholars is a FREE two-year nationally recognized certificate program focusing on rural and/or underserved urban healthcare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Educational major eligibility: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Medical, Dental, Physician Assistant, Pharmacy, &amp; Nursing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600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Yearly scholar program expectations: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40 hours community-based, experiential learning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40 hours didactic education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1" dirty="0"/>
              <a:t>Benefits: </a:t>
            </a:r>
            <a:endParaRPr lang="en-US" sz="16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300" dirty="0" err="1"/>
              <a:t>Interprofessional</a:t>
            </a:r>
            <a:r>
              <a:rPr lang="en-US" sz="1300" dirty="0"/>
              <a:t> Experience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Clinical &amp; Community/Research Experience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Supplemental Training Experiences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Networking &amp; Career Advancement</a:t>
            </a:r>
          </a:p>
        </p:txBody>
      </p:sp>
      <p:sp>
        <p:nvSpPr>
          <p:cNvPr id="10" name="Text Box 1">
            <a:extLst>
              <a:ext uri="{FF2B5EF4-FFF2-40B4-BE49-F238E27FC236}">
                <a16:creationId xmlns:a16="http://schemas.microsoft.com/office/drawing/2014/main" id="{E650D938-E8DB-46BF-9BE1-639CD794A5A1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AK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b="18070"/>
          <a:stretch/>
        </p:blipFill>
        <p:spPr>
          <a:xfrm>
            <a:off x="6122073" y="177462"/>
            <a:ext cx="2625846" cy="1239231"/>
          </a:xfrm>
          <a:prstGeom prst="rect">
            <a:avLst/>
          </a:prstGeom>
        </p:spPr>
      </p:pic>
      <p:pic>
        <p:nvPicPr>
          <p:cNvPr id="14" name="AHEC Scholars Progr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0480" y="42428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43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85"/>
    </mc:Choice>
    <mc:Fallback>
      <p:transition spd="slow" advTm="5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97" y="6657"/>
            <a:ext cx="7886700" cy="994172"/>
          </a:xfrm>
        </p:spPr>
        <p:txBody>
          <a:bodyPr/>
          <a:lstStyle/>
          <a:p>
            <a:r>
              <a:rPr lang="en-US" b="1" spc="100" dirty="0"/>
              <a:t>CAMPUS RESOURCES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625" y="815926"/>
            <a:ext cx="8616461" cy="3855513"/>
          </a:xfrm>
        </p:spPr>
        <p:txBody>
          <a:bodyPr>
            <a:normAutofit/>
          </a:bodyPr>
          <a:lstStyle/>
          <a:p>
            <a:pPr marL="631825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v"/>
              <a:tabLst>
                <a:tab pos="2060575" algn="l"/>
              </a:tabLst>
            </a:pPr>
            <a:r>
              <a:rPr lang="en-US" sz="2000" b="1" dirty="0"/>
              <a:t>Spartan Cares: </a:t>
            </a:r>
            <a:r>
              <a:rPr lang="en-US" sz="2000" dirty="0"/>
              <a:t>provides assistance accessing campus and community resources for transportation, childcare, food, housing, academic support, emotional/mental health support.                              </a:t>
            </a:r>
            <a:r>
              <a:rPr lang="en-US" dirty="0">
                <a:hlinkClick r:id="rId5" tooltip="Original URL: https://www.northampton.edu/student-experience-and-support/you-matter-at-ncc/. Click or tap if you trust this link."/>
              </a:rPr>
              <a:t>https://www.northampton.edu/student-experience-and-support/you-matter-at-ncc/</a:t>
            </a:r>
            <a:endParaRPr lang="en-US" sz="1700" dirty="0"/>
          </a:p>
          <a:p>
            <a:pPr marL="974725" lvl="2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tabLst>
                <a:tab pos="2060575" algn="l"/>
              </a:tabLst>
            </a:pPr>
            <a:r>
              <a:rPr lang="en-US" sz="1600" b="1" dirty="0"/>
              <a:t>KEYS: </a:t>
            </a:r>
            <a:r>
              <a:rPr lang="en-US" sz="1600" dirty="0"/>
              <a:t>provides students who receive TANF (cash assistance) or SNAP (food stamps) with services and supports such as textbooks, transportation, childcare and assistance from a KEYS facilitator to help student achieve goals.                                                           </a:t>
            </a:r>
            <a:r>
              <a:rPr lang="en-US" sz="1600" dirty="0">
                <a:hlinkClick r:id="rId6"/>
              </a:rPr>
              <a:t>https://www.northampton.edu/student-experience-and-support/keys-program.html</a:t>
            </a:r>
            <a:r>
              <a:rPr lang="en-US" sz="1600" dirty="0"/>
              <a:t> </a:t>
            </a:r>
          </a:p>
          <a:p>
            <a:pPr marL="974725" lvl="2" indent="-342900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600" b="1" dirty="0"/>
              <a:t>Spartan Aid: </a:t>
            </a:r>
            <a:r>
              <a:rPr lang="en-US" sz="1600" dirty="0"/>
              <a:t>can provide minimal financial assistance for qualifying students with urgent, temporary non‐academic needs. Bus passes are free for most students through Spartan Aid. Contact </a:t>
            </a:r>
            <a:r>
              <a:rPr lang="en-US" sz="1600" dirty="0">
                <a:hlinkClick r:id="rId7" tooltip="mailto:SpartanCares@northampton.edu"/>
              </a:rPr>
              <a:t>SpartanCares@northampton.edu</a:t>
            </a:r>
            <a:r>
              <a:rPr lang="en-US" sz="1600" dirty="0"/>
              <a:t> for assistance.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78315447-474B-4FD5-A462-C5C471E7E1EA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AK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9" name="Campus Resourc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79894" y="430205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12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85"/>
    </mc:Choice>
    <mc:Fallback>
      <p:transition spd="slow" advTm="55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234" y="55797"/>
            <a:ext cx="8051116" cy="994172"/>
          </a:xfrm>
        </p:spPr>
        <p:txBody>
          <a:bodyPr/>
          <a:lstStyle/>
          <a:p>
            <a:r>
              <a:rPr lang="en-US" b="1" spc="100" dirty="0"/>
              <a:t>ACCESSIBILITY RESOURCE CENTER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34" y="851095"/>
            <a:ext cx="8384344" cy="3805311"/>
          </a:xfrm>
        </p:spPr>
        <p:txBody>
          <a:bodyPr>
            <a:normAutofit fontScale="92500"/>
          </a:bodyPr>
          <a:lstStyle/>
          <a:p>
            <a:pPr marL="288925" indent="-288925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Offers a wide range of support and accommodations to help students succeed academically. Some examples include: </a:t>
            </a:r>
          </a:p>
          <a:p>
            <a:pPr marL="1031875" lvl="2" indent="-342900" fontAlgn="base">
              <a:spcBef>
                <a:spcPts val="900"/>
              </a:spcBef>
            </a:pPr>
            <a:r>
              <a:rPr lang="en-US" sz="1900" dirty="0"/>
              <a:t>Alternative format textbooks</a:t>
            </a:r>
          </a:p>
          <a:p>
            <a:pPr marL="1031875" lvl="2" indent="-342900" fontAlgn="base">
              <a:spcBef>
                <a:spcPts val="900"/>
              </a:spcBef>
            </a:pPr>
            <a:r>
              <a:rPr lang="en-US" sz="1900" dirty="0"/>
              <a:t>Note-taking assistance</a:t>
            </a:r>
          </a:p>
          <a:p>
            <a:pPr marL="1031875" lvl="2" indent="-342900" fontAlgn="base">
              <a:spcBef>
                <a:spcPts val="900"/>
              </a:spcBef>
            </a:pPr>
            <a:r>
              <a:rPr lang="en-US" sz="1900" dirty="0"/>
              <a:t>Recording lectures</a:t>
            </a:r>
          </a:p>
          <a:p>
            <a:pPr marL="1031875" lvl="2" indent="-342900" fontAlgn="base">
              <a:spcBef>
                <a:spcPts val="900"/>
              </a:spcBef>
            </a:pPr>
            <a:r>
              <a:rPr lang="en-US" sz="1900" dirty="0"/>
              <a:t>Test accommodations</a:t>
            </a:r>
          </a:p>
          <a:p>
            <a:pPr marL="1031875" lvl="2" indent="-342900" fontAlgn="base">
              <a:spcBef>
                <a:spcPts val="900"/>
              </a:spcBef>
            </a:pPr>
            <a:r>
              <a:rPr lang="en-US" sz="1900" dirty="0"/>
              <a:t>Sign language interpreters</a:t>
            </a:r>
          </a:p>
          <a:p>
            <a:pPr marL="1031875" lvl="2" indent="-342900" fontAlgn="base">
              <a:spcBef>
                <a:spcPts val="900"/>
              </a:spcBef>
            </a:pPr>
            <a:r>
              <a:rPr lang="en-US" sz="1900" dirty="0"/>
              <a:t>Specialized academic advisement</a:t>
            </a:r>
          </a:p>
          <a:p>
            <a:pPr marL="288925" indent="-288925" fontAlgn="base">
              <a:lnSpc>
                <a:spcPct val="110000"/>
              </a:lnSpc>
              <a:spcBef>
                <a:spcPts val="900"/>
              </a:spcBef>
              <a:buFont typeface="Wingdings" panose="05000000000000000000" pitchFamily="2" charset="2"/>
              <a:buChar char="v"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More information can be found at: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https://www.northampton.edu/student-experience-and-support/accessibility-resource-center/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1D57240E-B088-4161-9457-557CDBFD47D3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AK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3" name="Accessibility Resourc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8150" y="426456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1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95"/>
    </mc:Choice>
    <mc:Fallback>
      <p:transition spd="slow" advTm="37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BB922F-ABB4-4C70-888A-E03481374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797"/>
            <a:ext cx="7886700" cy="994172"/>
          </a:xfrm>
        </p:spPr>
        <p:txBody>
          <a:bodyPr/>
          <a:lstStyle/>
          <a:p>
            <a:r>
              <a:rPr lang="en-US" b="1" spc="100" dirty="0"/>
              <a:t>THE LIBRARIES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E4014-8BEC-46DD-9ABD-5E2150324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742559"/>
            <a:ext cx="7886700" cy="400089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900" b="1" dirty="0"/>
              <a:t>Bethlehem Campus Paul &amp; Harriett Mack Library</a:t>
            </a:r>
            <a:r>
              <a:rPr lang="en-US" sz="2300" dirty="0"/>
              <a:t> (College Center)​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900" b="1" dirty="0"/>
              <a:t>Pocono Campus ESSA Bank &amp; Trust Foundation Library</a:t>
            </a:r>
            <a:r>
              <a:rPr lang="en-US" sz="2300" dirty="0"/>
              <a:t> (Keystone Hall)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r>
              <a:rPr lang="en-US" sz="2400" dirty="0"/>
              <a:t>More than books!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sz="2000" dirty="0"/>
              <a:t>Guide academic research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sz="2000" dirty="0"/>
              <a:t>Teach information literacy</a:t>
            </a:r>
          </a:p>
          <a:p>
            <a:pPr lvl="2">
              <a:lnSpc>
                <a:spcPct val="110000"/>
              </a:lnSpc>
              <a:spcBef>
                <a:spcPts val="1200"/>
              </a:spcBef>
            </a:pPr>
            <a:r>
              <a:rPr lang="en-US" sz="2000" dirty="0"/>
              <a:t>Supportive learning spaces</a:t>
            </a:r>
          </a:p>
          <a:p>
            <a:pPr lvl="1">
              <a:lnSpc>
                <a:spcPct val="110000"/>
              </a:lnSpc>
              <a:spcBef>
                <a:spcPts val="1200"/>
              </a:spcBef>
            </a:pPr>
            <a:endParaRPr lang="en-US" sz="1600" dirty="0"/>
          </a:p>
          <a:p>
            <a:pPr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700" dirty="0"/>
              <a:t>Questions?</a:t>
            </a:r>
          </a:p>
          <a:p>
            <a:pPr marL="569912" lvl="1" indent="-342900">
              <a:spcBef>
                <a:spcPts val="1200"/>
              </a:spcBef>
              <a:tabLst>
                <a:tab pos="2855913" algn="l"/>
              </a:tabLst>
            </a:pPr>
            <a:r>
              <a:rPr lang="en-US" sz="2300" dirty="0">
                <a:solidFill>
                  <a:schemeClr val="accent5">
                    <a:lumMod val="75000"/>
                  </a:schemeClr>
                </a:solidFill>
                <a:hlinkClick r:id="rId5"/>
              </a:rPr>
              <a:t>https://www.northampton.edu/student-experience-and-support/library/</a:t>
            </a:r>
            <a:endParaRPr lang="en-US" sz="2300" dirty="0"/>
          </a:p>
          <a:p>
            <a:pPr marL="912812" lvl="2" indent="-342900">
              <a:spcBef>
                <a:spcPts val="1200"/>
              </a:spcBef>
              <a:tabLst>
                <a:tab pos="2855913" algn="l"/>
              </a:tabLst>
            </a:pPr>
            <a:r>
              <a:rPr lang="en-US" sz="2000" dirty="0">
                <a:solidFill>
                  <a:prstClr val="black"/>
                </a:solidFill>
              </a:rPr>
              <a:t>Use the “Ask the Librarian” chat</a:t>
            </a:r>
            <a:endParaRPr lang="en-US" sz="2000" dirty="0">
              <a:solidFill>
                <a:srgbClr val="5B9BD5">
                  <a:lumMod val="75000"/>
                </a:srgbClr>
              </a:solidFill>
            </a:endParaRPr>
          </a:p>
          <a:p>
            <a:pPr marL="569912" lvl="1" indent="-342900">
              <a:spcBef>
                <a:spcPts val="1200"/>
              </a:spcBef>
              <a:tabLst>
                <a:tab pos="2855913" algn="l"/>
              </a:tabLst>
            </a:pPr>
            <a:r>
              <a:rPr lang="en-US" sz="2300" dirty="0" err="1">
                <a:solidFill>
                  <a:schemeClr val="accent5">
                    <a:lumMod val="75000"/>
                  </a:schemeClr>
                </a:solidFill>
              </a:rPr>
              <a:t>Evonne</a:t>
            </a:r>
            <a:r>
              <a:rPr lang="en-US" sz="2300" dirty="0">
                <a:solidFill>
                  <a:schemeClr val="accent5">
                    <a:lumMod val="75000"/>
                  </a:schemeClr>
                </a:solidFill>
              </a:rPr>
              <a:t> Loomis, Acquisitions Librarian: </a:t>
            </a:r>
            <a:r>
              <a:rPr lang="en-US" sz="2300" dirty="0">
                <a:hlinkClick r:id="rId6"/>
              </a:rPr>
              <a:t>eloomis@northampton.edu</a:t>
            </a:r>
            <a:r>
              <a:rPr lang="en-US" sz="2300" b="1" dirty="0"/>
              <a:t> </a:t>
            </a:r>
            <a:endParaRPr lang="en-US" dirty="0"/>
          </a:p>
        </p:txBody>
      </p:sp>
      <p:pic>
        <p:nvPicPr>
          <p:cNvPr id="3" name="Picture 2" descr="A person sitting in a library&#10;&#10;Description automatically generated">
            <a:extLst>
              <a:ext uri="{FF2B5EF4-FFF2-40B4-BE49-F238E27FC236}">
                <a16:creationId xmlns:a16="http://schemas.microsoft.com/office/drawing/2014/main" id="{46C3B78A-E6E7-48AA-9C58-0F0F1FD84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457700" y="1466994"/>
            <a:ext cx="3000375" cy="2017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3DE278B1-BAA8-464D-B1F3-C6E3A7139F65}"/>
              </a:ext>
            </a:extLst>
          </p:cNvPr>
          <p:cNvSpPr txBox="1"/>
          <p:nvPr/>
        </p:nvSpPr>
        <p:spPr>
          <a:xfrm>
            <a:off x="0" y="4671439"/>
            <a:ext cx="534572" cy="47206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rinda" panose="020B0502040204020203" pitchFamily="34" charset="0"/>
              </a:rPr>
              <a:t>AK</a:t>
            </a:r>
            <a:endParaRPr lang="en-US" sz="1100" dirty="0">
              <a:effectLst/>
              <a:latin typeface="Verdana" panose="020B0604030504040204" pitchFamily="34" charset="0"/>
              <a:ea typeface="Verdana" panose="020B0604030504040204" pitchFamily="34" charset="0"/>
              <a:cs typeface="Vrinda" panose="020B0502040204020203" pitchFamily="34" charset="0"/>
            </a:endParaRPr>
          </a:p>
        </p:txBody>
      </p:sp>
      <p:pic>
        <p:nvPicPr>
          <p:cNvPr id="7" name="Librari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2228" y="42862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6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9"/>
    </mc:Choice>
    <mc:Fallback>
      <p:transition spd="slow" advTm="23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2F149BAD3B57429BA3B950C67B1362" ma:contentTypeVersion="13" ma:contentTypeDescription="Create a new document." ma:contentTypeScope="" ma:versionID="37bf40fd819dc72d14e76df327d07b38">
  <xsd:schema xmlns:xsd="http://www.w3.org/2001/XMLSchema" xmlns:xs="http://www.w3.org/2001/XMLSchema" xmlns:p="http://schemas.microsoft.com/office/2006/metadata/properties" xmlns:ns3="ec6dd068-9e1e-4c9f-9d03-c529b1ababd7" xmlns:ns4="8994a4b7-8ef1-45d5-afa0-3900baa0ce45" targetNamespace="http://schemas.microsoft.com/office/2006/metadata/properties" ma:root="true" ma:fieldsID="66b5c83a8c56256c037ecc9379116217" ns3:_="" ns4:_="">
    <xsd:import namespace="ec6dd068-9e1e-4c9f-9d03-c529b1ababd7"/>
    <xsd:import namespace="8994a4b7-8ef1-45d5-afa0-3900baa0ce4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6dd068-9e1e-4c9f-9d03-c529b1abab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94a4b7-8ef1-45d5-afa0-3900baa0ce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B80024-ACA6-49B0-B7C3-D85E73D320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6dd068-9e1e-4c9f-9d03-c529b1ababd7"/>
    <ds:schemaRef ds:uri="8994a4b7-8ef1-45d5-afa0-3900baa0ce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7155F9-5C92-4825-9D24-E1E3A1226B75}">
  <ds:schemaRefs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8994a4b7-8ef1-45d5-afa0-3900baa0ce45"/>
    <ds:schemaRef ds:uri="ec6dd068-9e1e-4c9f-9d03-c529b1ababd7"/>
  </ds:schemaRefs>
</ds:datastoreItem>
</file>

<file path=customXml/itemProps3.xml><?xml version="1.0" encoding="utf-8"?>
<ds:datastoreItem xmlns:ds="http://schemas.openxmlformats.org/officeDocument/2006/customXml" ds:itemID="{FE2B8DAC-1608-4538-BDF5-FAFF29EBF7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7292</TotalTime>
  <Words>1145</Words>
  <Application>Microsoft Macintosh PowerPoint</Application>
  <PresentationFormat>On-screen Show (16:9)</PresentationFormat>
  <Paragraphs>206</Paragraphs>
  <Slides>23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Bradley Hand ITC</vt:lpstr>
      <vt:lpstr>Calibri</vt:lpstr>
      <vt:lpstr>Calibri Light</vt:lpstr>
      <vt:lpstr>Candara Light</vt:lpstr>
      <vt:lpstr>Copperplate Gothic Bold</vt:lpstr>
      <vt:lpstr>Verdana</vt:lpstr>
      <vt:lpstr>Wingdings</vt:lpstr>
      <vt:lpstr>Office Theme</vt:lpstr>
      <vt:lpstr>PowerPoint Presentation</vt:lpstr>
      <vt:lpstr>PowerPoint Presentation</vt:lpstr>
      <vt:lpstr>WELCOME…</vt:lpstr>
      <vt:lpstr>WELCOME…</vt:lpstr>
      <vt:lpstr>OVERVIEW OF TODAY’S ORIENTATION</vt:lpstr>
      <vt:lpstr>PA AHEC SCHOLARS PROGRAM</vt:lpstr>
      <vt:lpstr>CAMPUS RESOURCES</vt:lpstr>
      <vt:lpstr>ACCESSIBILITY RESOURCE CENTER</vt:lpstr>
      <vt:lpstr>THE LIBRARIES</vt:lpstr>
      <vt:lpstr>RESIDENCE HALLS</vt:lpstr>
      <vt:lpstr>NCC TEXT ALERTS</vt:lpstr>
      <vt:lpstr>PowerPoint Presentation</vt:lpstr>
      <vt:lpstr>CLASS SCHEDULE</vt:lpstr>
      <vt:lpstr>ADMISSIONS OFFICE</vt:lpstr>
      <vt:lpstr>ADVISING AND REGISTRATION INFORMATION</vt:lpstr>
      <vt:lpstr>HEALTH PROFESSIONS RESOURCE CENTER</vt:lpstr>
      <vt:lpstr>HEALTH FORM OVERVIEW</vt:lpstr>
      <vt:lpstr>myRecordTracker®</vt:lpstr>
      <vt:lpstr>Background Clearances</vt:lpstr>
      <vt:lpstr>Verification of Residency</vt:lpstr>
      <vt:lpstr>Program Orientation and Registration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Scott Douglas Johnson</cp:lastModifiedBy>
  <cp:revision>146</cp:revision>
  <cp:lastPrinted>2025-03-20T17:17:00Z</cp:lastPrinted>
  <dcterms:created xsi:type="dcterms:W3CDTF">2018-02-20T21:18:24Z</dcterms:created>
  <dcterms:modified xsi:type="dcterms:W3CDTF">2025-03-31T12:50:11Z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0x0101007F2F149BAD3B57429BA3B950C67B1362</vt:lpwstr>
  </property>
</Properties>
</file>